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76" r:id="rId4"/>
    <p:sldId id="261" r:id="rId5"/>
    <p:sldId id="263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Williamson" initials="MW" lastIdx="2" clrIdx="0">
    <p:extLst>
      <p:ext uri="{19B8F6BF-5375-455C-9EA6-DF929625EA0E}">
        <p15:presenceInfo xmlns:p15="http://schemas.microsoft.com/office/powerpoint/2012/main" userId="S::mwilliamson@jacksonspalding.com::85bcb1e7-2211-475c-b56e-df3b940af4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30T18:24:19.375" idx="1">
    <p:pos x="10" y="10"/>
    <p:text>talking point: we started with a project that was going to involve nfl and the results of turf v grass on player injuries and/or performance</p:text>
    <p:extLst>
      <p:ext uri="{C676402C-5697-4E1C-873F-D02D1690AC5C}">
        <p15:threadingInfo xmlns:p15="http://schemas.microsoft.com/office/powerpoint/2012/main" timeZoneBias="300"/>
      </p:ext>
    </p:extLst>
  </p:cm>
  <p:cm authorId="1" dt="2020-01-30T18:26:31.620" idx="2">
    <p:pos x="2191" y="1615"/>
    <p:text>mention how we got on the education track which is that saurin found a cool study on kids and how they can learn through gaming (or whatever it was)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1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2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3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4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1/30/2020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1/30/2020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1/30/2020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image" Target="../media/image6.wmf"/><Relationship Id="rId5" Type="http://schemas.openxmlformats.org/officeDocument/2006/relationships/control" Target="../activeX/activeX4.xml"/><Relationship Id="rId10" Type="http://schemas.openxmlformats.org/officeDocument/2006/relationships/slideLayout" Target="../slideLayouts/slideLayout2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Academic Success</a:t>
            </a:r>
            <a:br>
              <a:rPr lang="en-US" dirty="0"/>
            </a:br>
            <a:br>
              <a:rPr lang="en-US" sz="6700" dirty="0"/>
            </a:br>
            <a:r>
              <a:rPr lang="en-US" sz="3600" dirty="0"/>
              <a:t>A Dive Into Effects on the Success of K-12 US Public Schools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Paper </a:t>
            </a:r>
            <a:r>
              <a:rPr lang="en-US" dirty="0" err="1"/>
              <a:t>Straws.LLC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B7F99-2700-4753-8286-5AFB6233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5075" y="4589463"/>
            <a:ext cx="3850048" cy="1500187"/>
          </a:xfrm>
        </p:spPr>
        <p:txBody>
          <a:bodyPr>
            <a:normAutofit/>
          </a:bodyPr>
          <a:lstStyle/>
          <a:p>
            <a:r>
              <a:rPr lang="en-US" sz="8800" dirty="0"/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108EE-9773-461C-A933-09288676F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07" y="62145"/>
            <a:ext cx="5632184" cy="41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DA459-F77A-4B87-B82A-9B9C9EFE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3131" y="4589463"/>
            <a:ext cx="4329442" cy="1500187"/>
          </a:xfrm>
        </p:spPr>
        <p:txBody>
          <a:bodyPr>
            <a:noAutofit/>
          </a:bodyPr>
          <a:lstStyle/>
          <a:p>
            <a:r>
              <a:rPr lang="en-US" sz="4800" dirty="0"/>
              <a:t>Conclusions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8BE28-7F7A-4216-B140-2BC1EE5E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60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4FC98-4D59-4970-BCE5-ABC1470B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1A5BA-9E96-4C3E-8F3D-25877D1E1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8014" y="4855796"/>
            <a:ext cx="6597465" cy="870304"/>
          </a:xfrm>
        </p:spPr>
        <p:txBody>
          <a:bodyPr>
            <a:normAutofit/>
          </a:bodyPr>
          <a:lstStyle/>
          <a:p>
            <a:r>
              <a:rPr lang="en-US" sz="4800" dirty="0"/>
              <a:t>Graphs and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33645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D6C00-536A-48EB-B43D-1021E7CE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00772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E27B-FB2D-4F3F-BE71-5291B352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2A406-480C-45E6-BF5B-28E32EBE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96A3-1397-4710-AC6E-CAF4C8A6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6105-3BA3-4427-B07B-91D791BB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Motivation and Scope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NFL    </a:t>
            </a:r>
            <a:r>
              <a:rPr lang="en-US" dirty="0">
                <a:sym typeface="Wingdings" panose="05000000000000000000" pitchFamily="2" charset="2"/>
              </a:rPr>
              <a:t>  Education???</a:t>
            </a:r>
          </a:p>
          <a:p>
            <a:r>
              <a:rPr lang="en-US" dirty="0">
                <a:sym typeface="Wingdings" panose="05000000000000000000" pitchFamily="2" charset="2"/>
              </a:rPr>
              <a:t>Team interests  </a:t>
            </a:r>
          </a:p>
          <a:p>
            <a:r>
              <a:rPr lang="en-US" dirty="0">
                <a:sym typeface="Wingdings" panose="05000000000000000000" pitchFamily="2" charset="2"/>
              </a:rPr>
              <a:t>Gaming findings</a:t>
            </a:r>
            <a:endParaRPr lang="en-US" dirty="0"/>
          </a:p>
          <a:p>
            <a:r>
              <a:rPr lang="en-US" dirty="0"/>
              <a:t>Numerous and robust data sources</a:t>
            </a:r>
          </a:p>
          <a:p>
            <a:pPr marL="0" indent="0">
              <a:buNone/>
            </a:pPr>
            <a:r>
              <a:rPr lang="en-US" dirty="0"/>
              <a:t>Is student performance* affected by the following variables selected for study by the Paper Straws team?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Student:teacher ratio</a:t>
            </a:r>
          </a:p>
          <a:p>
            <a:pPr lvl="1"/>
            <a:r>
              <a:rPr lang="en-US" dirty="0"/>
              <a:t>School financials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State of residence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5181-E1BB-43BF-9B51-1539B519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89" y="3290190"/>
            <a:ext cx="4965111" cy="3364636"/>
          </a:xfrm>
          <a:prstGeom prst="rect">
            <a:avLst/>
          </a:prstGeom>
          <a:ln>
            <a:solidFill>
              <a:schemeClr val="bg1">
                <a:lumMod val="2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A18E2-8DCD-4113-A3C8-CBA5BC9E6BDC}"/>
              </a:ext>
            </a:extLst>
          </p:cNvPr>
          <p:cNvSpPr txBox="1"/>
          <p:nvPr/>
        </p:nvSpPr>
        <p:spPr>
          <a:xfrm>
            <a:off x="0" y="6500938"/>
            <a:ext cx="7251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*”Student performance” defined as: math scores, science scores, High School graduation rate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Key Findings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Student:teacher ratio finding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School financials finding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State of residence finding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Describe the core message or hypothesis for your project.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Describe the questions you and your group found interesting, and what motivated you to answer them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Summarize where and how you found the data you used to answer these questions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Describe the data exploration and cleanup process (accompanied by your </a:t>
            </a:r>
            <a:r>
              <a:rPr lang="en-US" altLang="en-US" sz="2400" dirty="0" err="1">
                <a:latin typeface="Arial" panose="020B0604020202020204" pitchFamily="34" charset="0"/>
              </a:rPr>
              <a:t>Jupyter</a:t>
            </a:r>
            <a:r>
              <a:rPr lang="en-US" altLang="en-US" sz="2400" dirty="0">
                <a:latin typeface="Arial" panose="020B0604020202020204" pitchFamily="34" charset="0"/>
              </a:rPr>
              <a:t> Notebook)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Describe the analysis process (accompanied by your </a:t>
            </a:r>
            <a:r>
              <a:rPr lang="en-US" altLang="en-US" sz="2400" dirty="0" err="1">
                <a:latin typeface="Arial" panose="020B0604020202020204" pitchFamily="34" charset="0"/>
              </a:rPr>
              <a:t>Jupyter</a:t>
            </a:r>
            <a:r>
              <a:rPr lang="en-US" altLang="en-US" sz="2400" dirty="0">
                <a:latin typeface="Arial" panose="020B0604020202020204" pitchFamily="34" charset="0"/>
              </a:rPr>
              <a:t> Notebook)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Summarize your conclusions. This should include a numerical summary (i.e., what data did your analysis yield), as well as visualizations of that summary (plots of the final analysis data)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Discuss the implications of your findings. This is where you get to have an open-ended discussion about what your findings "mean".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5427D-0813-4669-86B3-8F48D6228B7F}"/>
              </a:ext>
            </a:extLst>
          </p:cNvPr>
          <p:cNvSpPr txBox="1"/>
          <p:nvPr/>
        </p:nvSpPr>
        <p:spPr>
          <a:xfrm>
            <a:off x="0" y="6500938"/>
            <a:ext cx="7251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*”Student performance” defined as: math scores, science scores, High School graduation rate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1" name="HTMLCheckbox1" r:id="rId2" imgW="1371600" imgH="304920"/>
        </mc:Choice>
        <mc:Fallback>
          <p:control name="HTMLCheckbox1" r:id="rId2" imgW="1371600" imgH="304920">
            <p:pic>
              <p:nvPicPr>
                <p:cNvPr id="5" name="HTMLCheckbox1">
                  <a:extLst>
                    <a:ext uri="{FF2B5EF4-FFF2-40B4-BE49-F238E27FC236}">
                      <a16:creationId xmlns:a16="http://schemas.microsoft.com/office/drawing/2014/main" id="{93F7CC98-FFE3-48A7-92F0-10C5E8ACF12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2" name="HTMLCheckbox2" r:id="rId3" imgW="1371600" imgH="304920"/>
        </mc:Choice>
        <mc:Fallback>
          <p:control name="HTMLCheckbox2" r:id="rId3" imgW="1371600" imgH="304920">
            <p:pic>
              <p:nvPicPr>
                <p:cNvPr id="7" name="HTMLCheckbox2">
                  <a:extLst>
                    <a:ext uri="{FF2B5EF4-FFF2-40B4-BE49-F238E27FC236}">
                      <a16:creationId xmlns:a16="http://schemas.microsoft.com/office/drawing/2014/main" id="{75B145CA-876A-4461-90B3-23E9F04962F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3" name="HTMLCheckbox3" r:id="rId4" imgW="1371600" imgH="304920"/>
        </mc:Choice>
        <mc:Fallback>
          <p:control name="HTMLCheckbox3" r:id="rId4" imgW="1371600" imgH="304920">
            <p:pic>
              <p:nvPicPr>
                <p:cNvPr id="8" name="HTMLCheckbox3">
                  <a:extLst>
                    <a:ext uri="{FF2B5EF4-FFF2-40B4-BE49-F238E27FC236}">
                      <a16:creationId xmlns:a16="http://schemas.microsoft.com/office/drawing/2014/main" id="{66FEE0AA-6895-43E7-83DC-A44AED287CD1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4" name="HTMLCheckbox4" r:id="rId5" imgW="1371600" imgH="304920"/>
        </mc:Choice>
        <mc:Fallback>
          <p:control name="HTMLCheckbox4" r:id="rId5" imgW="1371600" imgH="304920">
            <p:pic>
              <p:nvPicPr>
                <p:cNvPr id="9" name="HTMLCheckbox4">
                  <a:extLst>
                    <a:ext uri="{FF2B5EF4-FFF2-40B4-BE49-F238E27FC236}">
                      <a16:creationId xmlns:a16="http://schemas.microsoft.com/office/drawing/2014/main" id="{48B260CE-C610-4BD8-961B-BC43F0BF2CE8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5" name="HTMLCheckbox5" r:id="rId6" imgW="1371600" imgH="304920"/>
        </mc:Choice>
        <mc:Fallback>
          <p:control name="HTMLCheckbox5" r:id="rId6" imgW="1371600" imgH="304920">
            <p:pic>
              <p:nvPicPr>
                <p:cNvPr id="10" name="HTMLCheckbox5">
                  <a:extLst>
                    <a:ext uri="{FF2B5EF4-FFF2-40B4-BE49-F238E27FC236}">
                      <a16:creationId xmlns:a16="http://schemas.microsoft.com/office/drawing/2014/main" id="{214E6378-6397-4A84-BA85-FA9E69B0C5C7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6" name="HTMLCheckbox6" r:id="rId7" imgW="1371600" imgH="304920"/>
        </mc:Choice>
        <mc:Fallback>
          <p:control name="HTMLCheckbox6" r:id="rId7" imgW="1371600" imgH="304920">
            <p:pic>
              <p:nvPicPr>
                <p:cNvPr id="11" name="HTMLCheckbox6">
                  <a:extLst>
                    <a:ext uri="{FF2B5EF4-FFF2-40B4-BE49-F238E27FC236}">
                      <a16:creationId xmlns:a16="http://schemas.microsoft.com/office/drawing/2014/main" id="{F80A94D7-4C9D-405F-AA61-CEF2C1EBB967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7" name="HTMLCheckbox7" r:id="rId8" imgW="1371600" imgH="304920"/>
        </mc:Choice>
        <mc:Fallback>
          <p:control name="HTMLCheckbox7" r:id="rId8" imgW="1371600" imgH="304920">
            <p:pic>
              <p:nvPicPr>
                <p:cNvPr id="12" name="HTMLCheckbox7">
                  <a:extLst>
                    <a:ext uri="{FF2B5EF4-FFF2-40B4-BE49-F238E27FC236}">
                      <a16:creationId xmlns:a16="http://schemas.microsoft.com/office/drawing/2014/main" id="{30C331AD-090F-4B22-BD80-C766AA17E48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58" name="HTMLCheckbox8" r:id="rId9" imgW="1371600" imgH="304920"/>
        </mc:Choice>
        <mc:Fallback>
          <p:control name="HTMLCheckbox8" r:id="rId9" imgW="1371600" imgH="304920">
            <p:pic>
              <p:nvPicPr>
                <p:cNvPr id="15" name="HTMLCheckbox8">
                  <a:extLst>
                    <a:ext uri="{FF2B5EF4-FFF2-40B4-BE49-F238E27FC236}">
                      <a16:creationId xmlns:a16="http://schemas.microsoft.com/office/drawing/2014/main" id="{E34F6BFD-BF3A-448A-8C3C-9310167E077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753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Generic Graph/Information</a:t>
            </a:r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Question and Motivation 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Contextual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19095"/>
              </p:ext>
            </p:extLst>
          </p:nvPr>
        </p:nvGraphicFramePr>
        <p:xfrm>
          <a:off x="6415088" y="2193925"/>
          <a:ext cx="4494213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Datasets and Locations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988939" y="4998127"/>
            <a:ext cx="6597465" cy="612128"/>
          </a:xfrm>
        </p:spPr>
        <p:txBody>
          <a:bodyPr>
            <a:normAutofit/>
          </a:bodyPr>
          <a:lstStyle/>
          <a:p>
            <a:r>
              <a:rPr lang="en-US" sz="2800" dirty="0"/>
              <a:t>Data Wrangling, Clean-up, and Explanation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BF312-0033-4EDF-B572-7931F13E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08" y="51341"/>
            <a:ext cx="5015144" cy="42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Up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54</TotalTime>
  <Words>317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Educational subjects 16x9</vt:lpstr>
      <vt:lpstr>Academic Success  A Dive Into Effects on the Success of K-12 US Public Schools</vt:lpstr>
      <vt:lpstr>Motivation and Scope</vt:lpstr>
      <vt:lpstr>Key Findings</vt:lpstr>
      <vt:lpstr>Generic Graph/Information</vt:lpstr>
      <vt:lpstr>Question and Motivation </vt:lpstr>
      <vt:lpstr>Contextual Facts</vt:lpstr>
      <vt:lpstr>Datasets and Locations</vt:lpstr>
      <vt:lpstr>PowerPoint Presentation</vt:lpstr>
      <vt:lpstr>Clean Up</vt:lpstr>
      <vt:lpstr>PowerPoint Presentation</vt:lpstr>
      <vt:lpstr>Analysis</vt:lpstr>
      <vt:lpstr>PowerPoint Presentation</vt:lpstr>
      <vt:lpstr>Conclusion</vt:lpstr>
      <vt:lpstr>PowerPoint Presentation</vt:lpstr>
      <vt:lpstr>Implications</vt:lpstr>
      <vt:lpstr>PowerPoint Presentation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Success  A Dive Into Effects on the Success of K-12 US Public Schools</dc:title>
  <dc:creator>Sean Teeling</dc:creator>
  <cp:lastModifiedBy>Melissa Williamson</cp:lastModifiedBy>
  <cp:revision>7</cp:revision>
  <dcterms:created xsi:type="dcterms:W3CDTF">2020-01-25T18:18:03Z</dcterms:created>
  <dcterms:modified xsi:type="dcterms:W3CDTF">2020-01-30T23:33:08Z</dcterms:modified>
</cp:coreProperties>
</file>